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281" r:id="rId5"/>
    <p:sldId id="306" r:id="rId6"/>
    <p:sldId id="279" r:id="rId7"/>
    <p:sldId id="280" r:id="rId8"/>
    <p:sldId id="291" r:id="rId9"/>
    <p:sldId id="270" r:id="rId10"/>
    <p:sldId id="292" r:id="rId11"/>
    <p:sldId id="322" r:id="rId12"/>
    <p:sldId id="277" r:id="rId13"/>
    <p:sldId id="272" r:id="rId14"/>
    <p:sldId id="271" r:id="rId15"/>
    <p:sldId id="273" r:id="rId16"/>
    <p:sldId id="274" r:id="rId17"/>
    <p:sldId id="266" r:id="rId18"/>
    <p:sldId id="312" r:id="rId19"/>
    <p:sldId id="289" r:id="rId20"/>
    <p:sldId id="259" r:id="rId21"/>
    <p:sldId id="261" r:id="rId22"/>
    <p:sldId id="269" r:id="rId23"/>
    <p:sldId id="260" r:id="rId24"/>
    <p:sldId id="263" r:id="rId25"/>
    <p:sldId id="26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7" r:id="rId40"/>
    <p:sldId id="308" r:id="rId41"/>
    <p:sldId id="309" r:id="rId42"/>
    <p:sldId id="310" r:id="rId43"/>
    <p:sldId id="311" r:id="rId44"/>
    <p:sldId id="290" r:id="rId45"/>
    <p:sldId id="267" r:id="rId46"/>
    <p:sldId id="313" r:id="rId47"/>
    <p:sldId id="264" r:id="rId48"/>
    <p:sldId id="265" r:id="rId49"/>
    <p:sldId id="314" r:id="rId50"/>
    <p:sldId id="282" r:id="rId51"/>
    <p:sldId id="284" r:id="rId52"/>
    <p:sldId id="315" r:id="rId53"/>
    <p:sldId id="275" r:id="rId54"/>
    <p:sldId id="287" r:id="rId55"/>
    <p:sldId id="285" r:id="rId56"/>
    <p:sldId id="286" r:id="rId57"/>
    <p:sldId id="288" r:id="rId58"/>
    <p:sldId id="316" r:id="rId59"/>
    <p:sldId id="318" r:id="rId60"/>
    <p:sldId id="317" r:id="rId61"/>
    <p:sldId id="319" r:id="rId62"/>
    <p:sldId id="276" r:id="rId63"/>
    <p:sldId id="320" r:id="rId64"/>
    <p:sldId id="268" r:id="rId65"/>
    <p:sldId id="321" r:id="rId66"/>
    <p:sldId id="323" r:id="rId67"/>
    <p:sldId id="324" r:id="rId68"/>
    <p:sldId id="278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1" autoAdjust="0"/>
    <p:restoredTop sz="82134" autoAdjust="0"/>
  </p:normalViewPr>
  <p:slideViewPr>
    <p:cSldViewPr snapToGrid="0">
      <p:cViewPr>
        <p:scale>
          <a:sx n="60" d="100"/>
          <a:sy n="60" d="100"/>
        </p:scale>
        <p:origin x="1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B22D8-B6E2-486B-85AE-1546E6C3A50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FDC5-0FF4-40EF-929C-7C74078F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4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Touchscreen has held up well.  No 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Dual VFO has been very useful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Quick</a:t>
            </a:r>
            <a:r>
              <a:rPr lang="en-US" baseline="0" dirty="0"/>
              <a:t> Menu is handy when driving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Auto dimming feature is nice.  Time and brightness programmable with this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Auto shut-off is nice.  Programmable (I set to 90 minutes).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Like the GPS function that finds repeaters when you are traveling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Wiring considerations next..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do any Anderson</a:t>
            </a:r>
            <a:r>
              <a:rPr lang="en-US" baseline="0" dirty="0"/>
              <a:t> </a:t>
            </a:r>
            <a:r>
              <a:rPr lang="en-US" baseline="0" dirty="0" err="1"/>
              <a:t>Powerpole</a:t>
            </a:r>
            <a:r>
              <a:rPr lang="en-US" baseline="0" dirty="0"/>
              <a:t> DIY connections, you need these..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these at the radio side, not in the engine</a:t>
            </a:r>
            <a:r>
              <a:rPr lang="en-US" baseline="0" dirty="0"/>
              <a:t> compartment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</a:t>
            </a:r>
            <a:r>
              <a:rPr lang="en-US" baseline="0" dirty="0"/>
              <a:t> to temporarily cap-off terminals when radio or accessories are removed.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Not a requirement, but adds an extra measure of safety against damage / shorts.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9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as a Mic.</a:t>
            </a:r>
            <a:r>
              <a:rPr lang="en-US" baseline="0" dirty="0"/>
              <a:t> </a:t>
            </a:r>
            <a:r>
              <a:rPr lang="en-US" baseline="0"/>
              <a:t>hanger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official Icom</a:t>
            </a:r>
            <a:r>
              <a:rPr lang="en-US" baseline="0" dirty="0"/>
              <a:t> part.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There’s a better / cheaper way..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1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this initially.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Worked fine, but did not like the look.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Potential (for my install) for RJ45 cable</a:t>
            </a:r>
            <a:r>
              <a:rPr lang="en-US" baseline="0" dirty="0"/>
              <a:t>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81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Ultimate solution was to use this panel mount.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Clean</a:t>
            </a:r>
            <a:r>
              <a:rPr lang="en-US" baseline="0" dirty="0"/>
              <a:t> professional look.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Attaches to a removable body panel via small machine screws.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official Icom head unit extension cable.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a better and</a:t>
            </a:r>
            <a:r>
              <a:rPr lang="en-US" baseline="0" dirty="0"/>
              <a:t> cheaper way here too..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Straight</a:t>
            </a:r>
            <a:r>
              <a:rPr lang="en-US" baseline="0" dirty="0"/>
              <a:t> through cable matches that of the Icom.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 coupler involved.  Order the length you need and go end-to-end with one cable.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9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ID-5100 is fused at </a:t>
            </a:r>
            <a:r>
              <a:rPr lang="en-US"/>
              <a:t>20 amps</a:t>
            </a:r>
            <a:r>
              <a:rPr lang="en-US" dirty="0"/>
              <a:t>.  Wire run is between 15 and 20 feet.  Typical peak current for 50 Watt radio is around 11 amps.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36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1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Leave extra cabling for any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Rear seat (not shown) folds down to hide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4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2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Place a small hook in the interior side of the coat hanger wire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Attach the wiring and wrap with electrical tape avoiding any bulging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Pull wiring from the engine side through to the battery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Leave plenty of extra for dressing and trimming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8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grommet was large enough to easily accommodate the two 10 gage power wires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89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6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Routing should be the easiest path.  Not necessarily the shortest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Routing should not interfere with any service or maintenance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52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removing wires from loom at battery, remove enough such that they can be routed to connection points without interfering with battery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64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 to wrap this terminal in black tape for proper color coding.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Hot lead from Radio goes direct to battery.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Negative lead goes to chassis</a:t>
            </a:r>
            <a:r>
              <a:rPr lang="en-US" baseline="0" dirty="0"/>
              <a:t> ground point of Battery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DO NOT bypass the battery management system by running the radio negative lead direct to battery negative.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9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38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were super sticky and secure initially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in several locations in favor of not having to drill any holes.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after about a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93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Next we return to the interior to route the cable assemblies</a:t>
            </a:r>
            <a:r>
              <a:rPr lang="en-US" baseline="0" dirty="0"/>
              <a:t> and install the connection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1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</a:t>
            </a:r>
            <a:r>
              <a:rPr lang="en-US" baseline="0" dirty="0"/>
              <a:t> one of the RJ45 coupler parts shown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1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the </a:t>
            </a:r>
            <a:r>
              <a:rPr lang="en-US" dirty="0" err="1"/>
              <a:t>Switchcraft</a:t>
            </a:r>
            <a:r>
              <a:rPr lang="en-US" baseline="0" dirty="0"/>
              <a:t> connector part shown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1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33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Material was easy to remove and control</a:t>
            </a:r>
            <a:r>
              <a:rPr lang="en-US" baseline="0" dirty="0"/>
              <a:t> by hand with </a:t>
            </a:r>
            <a:r>
              <a:rPr lang="en-US" baseline="0" dirty="0" err="1"/>
              <a:t>Dremel</a:t>
            </a:r>
            <a:r>
              <a:rPr lang="en-US" baseline="0" dirty="0"/>
              <a:t>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6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7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Struggled with various mounting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Did not want to do any additional drilling / cutting / or modifications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Cup</a:t>
            </a:r>
            <a:r>
              <a:rPr lang="en-US" baseline="0" dirty="0"/>
              <a:t> holder mount..?  No.  I need all those cup holders.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Flexible rod seat bolt mount..?  Would move around too much and get in the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What to do..?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5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5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Packaged parts readily available locally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In-Line Fusing parts available from on-line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0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Dash</a:t>
            </a:r>
            <a:r>
              <a:rPr lang="en-US" baseline="0" dirty="0"/>
              <a:t> tray comes with a molded rubber base which has been removed (and saved)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the radio is ever removed, the base can be put back and all holes will be covered.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3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liked the radio</a:t>
            </a:r>
            <a:r>
              <a:rPr lang="en-US" baseline="0" dirty="0"/>
              <a:t> head mount so much I purchased their cell phone mount.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These products are built like tanks and never slip or vibrate.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701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924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gain with longer antenna.</a:t>
            </a:r>
            <a:endParaRPr lang="en-US" baseline="0" dirty="0"/>
          </a:p>
          <a:p>
            <a:r>
              <a:rPr lang="en-US" baseline="0" dirty="0"/>
              <a:t>Always a compromise here.  Only wanted one antenna, and not too 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6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model was selected and purchased at HRO</a:t>
            </a:r>
            <a:r>
              <a:rPr lang="en-US" baseline="0" dirty="0"/>
              <a:t> in Oakland.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Sales person was very helpful and </a:t>
            </a:r>
            <a:r>
              <a:rPr lang="en-US" dirty="0" err="1"/>
              <a:t>knowledgable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4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was the hardest part of the whole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Lots of decisions to make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Temporary vs permanent?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Where to mount?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 drill or not to drill?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648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Got tired of constant setup and take down.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Mount is robust.  Never concerned about it coming loose.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concern over theft / vandalism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86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Image pulled from web.  Not my setup.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812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Center</a:t>
            </a:r>
            <a:r>
              <a:rPr lang="en-US" baseline="0" dirty="0"/>
              <a:t> of roof is reference point (0.0 dB)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All other locations are lower in performance anywhere from -0.02 dB to -3.4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43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Typical</a:t>
            </a:r>
            <a:r>
              <a:rPr lang="en-US" baseline="0" dirty="0"/>
              <a:t> radiation patterns based on location.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After reviewing all this information, I decided to go with center roof mount.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 did not however want to attempt this part of the installation myself.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Started searching for </a:t>
            </a:r>
            <a:r>
              <a:rPr lang="en-US" baseline="0" dirty="0" err="1"/>
              <a:t>buisinesses</a:t>
            </a:r>
            <a:r>
              <a:rPr lang="en-US" baseline="0" dirty="0"/>
              <a:t> that do this sort of 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detail for black wire (also purchased)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American made.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922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many options when looking for a shop to do this kind of work.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Removed</a:t>
            </a:r>
            <a:r>
              <a:rPr lang="en-US" baseline="0" dirty="0"/>
              <a:t> headliner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Found suitable location for mount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Drilled, Mounted, and routed coax.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Terminated with PL-239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Performed Cable / Antenna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Put everything back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663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42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911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forget to remove the</a:t>
            </a:r>
            <a:r>
              <a:rPr lang="en-US" baseline="0" dirty="0"/>
              <a:t> antenna when: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At the car wash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Having car serviced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On a night out when your pulling into that parking garage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725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5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Didn’t think about this too much.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Wanted</a:t>
            </a:r>
            <a:r>
              <a:rPr lang="en-US" baseline="0" dirty="0"/>
              <a:t> something small but loud enough for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Swivel bracket mount would be a 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75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Gets me by, but not very 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87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Decent sound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</a:t>
            </a:r>
            <a:r>
              <a:rPr lang="en-US" baseline="0" dirty="0"/>
              <a:t> very 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1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</a:t>
            </a:r>
            <a:r>
              <a:rPr lang="en-US" baseline="0" dirty="0"/>
              <a:t> to harness the radio battery wires in the engine compartment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(as needed) where there is no good place to tie-wrap</a:t>
            </a:r>
            <a:r>
              <a:rPr lang="en-US" baseline="0" dirty="0"/>
              <a:t> and secure the wire loom harness out of the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Automotive</a:t>
            </a:r>
            <a:r>
              <a:rPr lang="en-US" baseline="0" dirty="0"/>
              <a:t> professional quality.  No issues after more than a year in service.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Used to transition radio power wires from the firewall to the wire loom.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Used to transition end terminals from the wire loom to the battery and ground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Very useful.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Quickly pops</a:t>
            </a:r>
            <a:r>
              <a:rPr lang="en-US" baseline="0" dirty="0"/>
              <a:t> loose various plastic body panels in preparation for running wiring / cabling.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 issues with damaging body panels.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FDC5-0FF4-40EF-929C-7C74078FCD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4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0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00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32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9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3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0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8FD5-F7F5-4849-8A75-79509BF7BDD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B1ACCE-5980-48AD-B98D-135A3AE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kv5r.com/ham-radio/mobile-antenna-placement/" TargetMode="External"/><Relationship Id="rId2" Type="http://schemas.openxmlformats.org/officeDocument/2006/relationships/hyperlink" Target="https://www.everythinghamradio.com/2016/09/eth037-we-have-the-pow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0bg.com/wirin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9211-53E7-4A88-ACDF-CB40D2FD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HAM Radio Install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CB9FD-8740-4BA1-992F-26787F31A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O’Neill  K6DWD</a:t>
            </a:r>
          </a:p>
        </p:txBody>
      </p:sp>
    </p:spTree>
    <p:extLst>
      <p:ext uri="{BB962C8B-B14F-4D97-AF65-F5344CB8AC3E}">
        <p14:creationId xmlns:p14="http://schemas.microsoft.com/office/powerpoint/2010/main" val="148498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Gauge Red and Black Primary Wire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$18.47</a:t>
            </a:r>
          </a:p>
          <a:p>
            <a:r>
              <a:rPr lang="en-US" dirty="0"/>
              <a:t>Red 10 Gauge Primary Wire  P/N W-10P-RE</a:t>
            </a:r>
          </a:p>
          <a:p>
            <a:r>
              <a:rPr lang="en-US" dirty="0"/>
              <a:t>25 Feet</a:t>
            </a:r>
          </a:p>
          <a:p>
            <a:r>
              <a:rPr lang="en-US" dirty="0"/>
              <a:t>Wiringproducts.com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612834"/>
            <a:ext cx="4183062" cy="2976945"/>
          </a:xfrm>
        </p:spPr>
      </p:pic>
    </p:spTree>
    <p:extLst>
      <p:ext uri="{BB962C8B-B14F-4D97-AF65-F5344CB8AC3E}">
        <p14:creationId xmlns:p14="http://schemas.microsoft.com/office/powerpoint/2010/main" val="265240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3/8” Split Loom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37449"/>
            <a:ext cx="4183062" cy="35277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$11.90</a:t>
            </a:r>
          </a:p>
          <a:p>
            <a:r>
              <a:rPr lang="en-US" dirty="0" err="1"/>
              <a:t>Electriduct</a:t>
            </a:r>
            <a:r>
              <a:rPr lang="en-US" dirty="0"/>
              <a:t>  P/N WLFR-0375-10</a:t>
            </a:r>
          </a:p>
          <a:p>
            <a:r>
              <a:rPr lang="en-US" dirty="0"/>
              <a:t>10 Feet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270198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Harness Routing Clips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8" y="2160588"/>
            <a:ext cx="3853791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$15.99</a:t>
            </a:r>
          </a:p>
          <a:p>
            <a:r>
              <a:rPr lang="en-US" dirty="0" err="1"/>
              <a:t>Rolinger</a:t>
            </a:r>
            <a:r>
              <a:rPr lang="en-US" dirty="0"/>
              <a:t>  P/N SDQ56PCSKK</a:t>
            </a:r>
          </a:p>
          <a:p>
            <a:r>
              <a:rPr lang="en-US" dirty="0"/>
              <a:t>Amazon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Used to route the wire loom</a:t>
            </a:r>
          </a:p>
          <a:p>
            <a:pPr lvl="1"/>
            <a:r>
              <a:rPr lang="en-US" dirty="0"/>
              <a:t>Requires small holes to be drilled as needed</a:t>
            </a:r>
          </a:p>
        </p:txBody>
      </p:sp>
    </p:spTree>
    <p:extLst>
      <p:ext uri="{BB962C8B-B14F-4D97-AF65-F5344CB8AC3E}">
        <p14:creationId xmlns:p14="http://schemas.microsoft.com/office/powerpoint/2010/main" val="124333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Compartment Wiring Tape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92148"/>
            <a:ext cx="4183062" cy="34183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$6.99</a:t>
            </a:r>
          </a:p>
          <a:p>
            <a:r>
              <a:rPr lang="en-US" dirty="0" err="1"/>
              <a:t>Tesa</a:t>
            </a:r>
            <a:r>
              <a:rPr lang="en-US" dirty="0"/>
              <a:t>  P/N CECOMINOD030404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48586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Trim Removal Tools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3" y="2160588"/>
            <a:ext cx="3993942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$6.99</a:t>
            </a:r>
          </a:p>
          <a:p>
            <a:r>
              <a:rPr lang="en-US" dirty="0"/>
              <a:t>KLTECH  P/N CAR-1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104151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Powerpole</a:t>
            </a:r>
            <a:r>
              <a:rPr lang="en-US" dirty="0"/>
              <a:t> Crimp Tool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$29.99</a:t>
            </a:r>
          </a:p>
          <a:p>
            <a:r>
              <a:rPr lang="en-US" dirty="0"/>
              <a:t>IWISS  Model AP-153045</a:t>
            </a:r>
          </a:p>
          <a:p>
            <a:r>
              <a:rPr lang="en-US" dirty="0"/>
              <a:t>15, 30, and 45 amp connectors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406088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Powerpole</a:t>
            </a:r>
            <a:r>
              <a:rPr lang="en-US" dirty="0"/>
              <a:t> Connectors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45840"/>
            <a:ext cx="4183062" cy="31109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$22.49</a:t>
            </a:r>
          </a:p>
          <a:p>
            <a:r>
              <a:rPr lang="en-US" dirty="0" err="1"/>
              <a:t>Anerson</a:t>
            </a:r>
            <a:r>
              <a:rPr lang="en-US" dirty="0"/>
              <a:t> </a:t>
            </a:r>
            <a:r>
              <a:rPr lang="en-US" dirty="0" err="1"/>
              <a:t>Powerpole</a:t>
            </a:r>
            <a:r>
              <a:rPr lang="en-US" dirty="0"/>
              <a:t>  P/N PP45-10</a:t>
            </a:r>
          </a:p>
          <a:p>
            <a:r>
              <a:rPr lang="en-US" dirty="0"/>
              <a:t>45 Amp</a:t>
            </a:r>
          </a:p>
          <a:p>
            <a:r>
              <a:rPr lang="en-US" dirty="0"/>
              <a:t>10 sets with roll pins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185254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91DD-F3AE-4CEC-A62B-9B860E36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Powerpole</a:t>
            </a:r>
            <a:r>
              <a:rPr lang="en-US" dirty="0"/>
              <a:t> Covers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3" y="2160589"/>
            <a:ext cx="3924053" cy="38807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4DF8A-B99B-4AC3-AFF2-8B5EF04C65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$7.99</a:t>
            </a:r>
          </a:p>
          <a:p>
            <a:r>
              <a:rPr lang="en-US" dirty="0" err="1"/>
              <a:t>Brccee</a:t>
            </a:r>
            <a:r>
              <a:rPr lang="en-US" dirty="0"/>
              <a:t> AC  P/N 854175854</a:t>
            </a:r>
          </a:p>
          <a:p>
            <a:r>
              <a:rPr lang="en-US" dirty="0"/>
              <a:t>Amazon </a:t>
            </a:r>
          </a:p>
        </p:txBody>
      </p:sp>
    </p:spTree>
    <p:extLst>
      <p:ext uri="{BB962C8B-B14F-4D97-AF65-F5344CB8AC3E}">
        <p14:creationId xmlns:p14="http://schemas.microsoft.com/office/powerpoint/2010/main" val="234417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91DD-F3AE-4CEC-A62B-9B860E36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3M Adhesive Back Hooks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4DF8A-B99B-4AC3-AFF2-8B5EF04C65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$2.40</a:t>
            </a:r>
          </a:p>
          <a:p>
            <a:r>
              <a:rPr lang="en-US" dirty="0"/>
              <a:t>3M Command Brand Wire Hook Medium</a:t>
            </a:r>
          </a:p>
          <a:p>
            <a:r>
              <a:rPr lang="en-US" dirty="0"/>
              <a:t>Walmart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2196306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2130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EAB-5D90-4426-BBB4-33CEDB2C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Extending Cabling from Radio</a:t>
            </a:r>
            <a:br>
              <a:rPr lang="en-US" dirty="0"/>
            </a:br>
            <a:r>
              <a:rPr lang="en-US" dirty="0"/>
              <a:t>to Control Head and Microphone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1D3368-F037-4B5A-A58A-CFEA031904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13" y="1930401"/>
            <a:ext cx="8033589" cy="3800890"/>
          </a:xfrm>
        </p:spPr>
      </p:pic>
    </p:spTree>
    <p:extLst>
      <p:ext uri="{BB962C8B-B14F-4D97-AF65-F5344CB8AC3E}">
        <p14:creationId xmlns:p14="http://schemas.microsoft.com/office/powerpoint/2010/main" val="400585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A634-3E6F-41FA-9FBE-DCC50DDA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DD9B-9F3C-4C70-836A-54C523813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Selection</a:t>
            </a:r>
          </a:p>
          <a:p>
            <a:r>
              <a:rPr lang="en-US" dirty="0"/>
              <a:t>Wiring Considerations</a:t>
            </a:r>
          </a:p>
          <a:p>
            <a:r>
              <a:rPr lang="en-US" dirty="0"/>
              <a:t>Connectors, Cabling, Hardware, and Tools</a:t>
            </a:r>
          </a:p>
          <a:p>
            <a:r>
              <a:rPr lang="en-US" dirty="0"/>
              <a:t>Radio Install</a:t>
            </a:r>
          </a:p>
          <a:p>
            <a:r>
              <a:rPr lang="en-US" dirty="0"/>
              <a:t>Antenna Selection and Installation</a:t>
            </a:r>
          </a:p>
          <a:p>
            <a:r>
              <a:rPr lang="en-US" dirty="0"/>
              <a:t>Speaker selection and Location</a:t>
            </a:r>
          </a:p>
          <a:p>
            <a:r>
              <a:rPr lang="en-US" dirty="0"/>
              <a:t>Final Thoughts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18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Icom</a:t>
            </a:r>
            <a:r>
              <a:rPr lang="en-US" dirty="0"/>
              <a:t> Microphone </a:t>
            </a:r>
            <a:r>
              <a:rPr lang="en-US" dirty="0" err="1"/>
              <a:t>Extention</a:t>
            </a:r>
            <a:r>
              <a:rPr lang="en-US" dirty="0"/>
              <a:t> Cable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5733B8-6703-45B2-B2C7-C9653692A4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455309"/>
            <a:ext cx="4183062" cy="3291995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Icom</a:t>
            </a:r>
            <a:r>
              <a:rPr lang="en-US" dirty="0"/>
              <a:t> OPC-440</a:t>
            </a:r>
          </a:p>
          <a:p>
            <a:r>
              <a:rPr lang="en-US" dirty="0"/>
              <a:t>$74.49 / GigaParts.com</a:t>
            </a:r>
          </a:p>
          <a:p>
            <a:r>
              <a:rPr lang="en-US" dirty="0"/>
              <a:t>Or..</a:t>
            </a:r>
          </a:p>
        </p:txBody>
      </p:sp>
    </p:spTree>
    <p:extLst>
      <p:ext uri="{BB962C8B-B14F-4D97-AF65-F5344CB8AC3E}">
        <p14:creationId xmlns:p14="http://schemas.microsoft.com/office/powerpoint/2010/main" val="359372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4E3C-E9BA-4C5B-92D2-537AB309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ft. Ethernet Cable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2CED9-143F-4CB4-802C-82E64F03AC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E6E69-6459-4F91-8429-CC5A601CA2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$8.99</a:t>
            </a:r>
          </a:p>
          <a:p>
            <a:r>
              <a:rPr lang="en-US" dirty="0"/>
              <a:t>Cable Matters Cat6</a:t>
            </a:r>
          </a:p>
          <a:p>
            <a:r>
              <a:rPr lang="en-US" dirty="0"/>
              <a:t>Amazon.com</a:t>
            </a:r>
          </a:p>
        </p:txBody>
      </p:sp>
    </p:spTree>
    <p:extLst>
      <p:ext uri="{BB962C8B-B14F-4D97-AF65-F5344CB8AC3E}">
        <p14:creationId xmlns:p14="http://schemas.microsoft.com/office/powerpoint/2010/main" val="392068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RJ45 Couplers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7" y="2160588"/>
            <a:ext cx="3900213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$6.88</a:t>
            </a:r>
          </a:p>
          <a:p>
            <a:r>
              <a:rPr lang="en-US" dirty="0"/>
              <a:t>PLUSPOE  P/N CCA001A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197255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4F51-79D1-4B6D-9059-BC4EC204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RJ45 CAT5e Panel Mount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495D00-36D7-48F1-989D-8C84B6F1DE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3" y="2160588"/>
            <a:ext cx="3878122" cy="38814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6A8B7-000D-4532-A0BA-A873E010C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$16 Amazon</a:t>
            </a:r>
          </a:p>
          <a:p>
            <a:r>
              <a:rPr lang="en-US" dirty="0" err="1"/>
              <a:t>Switchcraft</a:t>
            </a:r>
            <a:r>
              <a:rPr lang="en-US" dirty="0"/>
              <a:t> P/N </a:t>
            </a:r>
            <a:r>
              <a:rPr lang="en-US" b="0" i="0" dirty="0">
                <a:solidFill>
                  <a:srgbClr val="0F1111"/>
                </a:solidFill>
                <a:effectLst/>
                <a:latin typeface="Amazon Ember"/>
              </a:rPr>
              <a:t>EHRJ45P5E RJ45</a:t>
            </a:r>
          </a:p>
          <a:p>
            <a:r>
              <a:rPr lang="en-US" dirty="0">
                <a:solidFill>
                  <a:srgbClr val="0F1111"/>
                </a:solidFill>
                <a:latin typeface="Amazon Ember"/>
              </a:rPr>
              <a:t>Machine Screws, washers, nuts purchased separately (Home Depot)</a:t>
            </a:r>
          </a:p>
          <a:p>
            <a:endParaRPr lang="en-US" b="0" i="0" dirty="0">
              <a:solidFill>
                <a:srgbClr val="0F1111"/>
              </a:solidFill>
              <a:effectLst/>
              <a:latin typeface="Amazon Ember"/>
            </a:endParaRPr>
          </a:p>
          <a:p>
            <a:r>
              <a:rPr lang="en-US" dirty="0">
                <a:solidFill>
                  <a:srgbClr val="0F1111"/>
                </a:solidFill>
                <a:latin typeface="Amazon Ember"/>
              </a:rPr>
              <a:t>Panel Mount + Cable + Hardware = More than $40 savings vs </a:t>
            </a:r>
            <a:r>
              <a:rPr lang="en-US" dirty="0" err="1">
                <a:solidFill>
                  <a:srgbClr val="0F1111"/>
                </a:solidFill>
                <a:latin typeface="Amazon Ember"/>
              </a:rPr>
              <a:t>Icom</a:t>
            </a:r>
            <a:r>
              <a:rPr lang="en-US" dirty="0">
                <a:solidFill>
                  <a:srgbClr val="0F1111"/>
                </a:solidFill>
                <a:latin typeface="Amazon Ember"/>
              </a:rPr>
              <a:t> cable!</a:t>
            </a:r>
            <a:endParaRPr lang="en-US" b="0" i="0" dirty="0">
              <a:solidFill>
                <a:srgbClr val="0F1111"/>
              </a:solidFill>
              <a:effectLst/>
              <a:latin typeface="Amazon Emb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24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6988-89A0-4ACD-926F-BA677841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Icom</a:t>
            </a:r>
            <a:r>
              <a:rPr lang="en-US" dirty="0"/>
              <a:t> Front Panel Extension Cable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B61554-4A35-47D1-ACEA-84427A0777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53" y="2831465"/>
            <a:ext cx="2539682" cy="253968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B2EA3-5662-4BEE-9839-7CA416674D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Icom</a:t>
            </a:r>
            <a:r>
              <a:rPr lang="en-US" dirty="0"/>
              <a:t> OPC-1156</a:t>
            </a:r>
          </a:p>
          <a:p>
            <a:r>
              <a:rPr lang="en-US" dirty="0"/>
              <a:t>$30 / GPSCentral.ca</a:t>
            </a:r>
          </a:p>
          <a:p>
            <a:r>
              <a:rPr lang="en-US" dirty="0"/>
              <a:t>Or..</a:t>
            </a:r>
          </a:p>
        </p:txBody>
      </p:sp>
    </p:spTree>
    <p:extLst>
      <p:ext uri="{BB962C8B-B14F-4D97-AF65-F5344CB8AC3E}">
        <p14:creationId xmlns:p14="http://schemas.microsoft.com/office/powerpoint/2010/main" val="2398243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25ft. RJ12 Cable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03F0E7-6B16-430B-9845-362ADC9E26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412744"/>
            <a:ext cx="4183062" cy="33771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$6.46</a:t>
            </a:r>
          </a:p>
          <a:p>
            <a:r>
              <a:rPr lang="en-US" dirty="0"/>
              <a:t>Cables To Go P/N 08114 RJ 12 6P6C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3976353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9211-53E7-4A88-ACDF-CB40D2FD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Installation Process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34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Run from Radio 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Radio will be located at rear.</a:t>
            </a:r>
          </a:p>
          <a:p>
            <a:r>
              <a:rPr lang="en-US" dirty="0"/>
              <a:t>Power, Microphone, Control cables will be run under floor panels to the front.</a:t>
            </a:r>
          </a:p>
          <a:p>
            <a:r>
              <a:rPr lang="en-US" dirty="0"/>
              <a:t>Rear seat folds down at this location to hide everything.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779840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Wiring under Floor Panels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Fairly easy to run with the floor trim removed.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</p:spTree>
    <p:extLst>
      <p:ext uri="{BB962C8B-B14F-4D97-AF65-F5344CB8AC3E}">
        <p14:creationId xmlns:p14="http://schemas.microsoft.com/office/powerpoint/2010/main" val="1529384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Wiring under Floor Panels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Wires and cables will run vertically through this panel and exit out where dash panel meets.</a:t>
            </a:r>
          </a:p>
          <a:p>
            <a:r>
              <a:rPr lang="en-US" dirty="0"/>
              <a:t>Power wires will split out to the engine compartment.</a:t>
            </a:r>
          </a:p>
          <a:p>
            <a:r>
              <a:rPr lang="en-US" dirty="0"/>
              <a:t>Microphone and Control cables will route along bottom of dash panel then split off to their locations.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03183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BCA65-5CB9-458A-9F8B-862351186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Checklist:</a:t>
            </a:r>
          </a:p>
          <a:p>
            <a:pPr lvl="1"/>
            <a:r>
              <a:rPr lang="en-US" dirty="0"/>
              <a:t>Large display</a:t>
            </a:r>
          </a:p>
          <a:p>
            <a:pPr lvl="1"/>
            <a:r>
              <a:rPr lang="en-US" dirty="0"/>
              <a:t>Head unit separate from body</a:t>
            </a:r>
          </a:p>
          <a:p>
            <a:pPr lvl="1"/>
            <a:r>
              <a:rPr lang="en-US" dirty="0"/>
              <a:t>Lots of memory channels</a:t>
            </a:r>
          </a:p>
          <a:p>
            <a:pPr lvl="1"/>
            <a:r>
              <a:rPr lang="en-US" dirty="0"/>
              <a:t>Dual VFO</a:t>
            </a:r>
          </a:p>
          <a:p>
            <a:pPr lvl="1"/>
            <a:r>
              <a:rPr lang="en-US" dirty="0"/>
              <a:t>Digital Mode</a:t>
            </a:r>
          </a:p>
        </p:txBody>
      </p:sp>
    </p:spTree>
    <p:extLst>
      <p:ext uri="{BB962C8B-B14F-4D97-AF65-F5344CB8AC3E}">
        <p14:creationId xmlns:p14="http://schemas.microsoft.com/office/powerpoint/2010/main" val="27787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Wiring</a:t>
            </a:r>
            <a:br>
              <a:rPr lang="en-US" dirty="0"/>
            </a:br>
            <a:r>
              <a:rPr lang="en-US" sz="2400" dirty="0"/>
              <a:t>Run power wires to engine compartment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possible, use an existing pass-through grommet to run wires to battery.</a:t>
            </a:r>
          </a:p>
          <a:p>
            <a:r>
              <a:rPr lang="en-US" dirty="0"/>
              <a:t>A stiff wire (not shown) was shaped and used to pull wires from interior through to engine compartment.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4001993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Wiring</a:t>
            </a:r>
            <a:br>
              <a:rPr lang="en-US" dirty="0"/>
            </a:br>
            <a:r>
              <a:rPr lang="en-US" sz="2400" dirty="0"/>
              <a:t>Pull wires from engine side to battery location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Weather seal tie wrap around grommet was removed to allow power wires to pass through to engine compartment.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1935724"/>
            <a:ext cx="3079725" cy="4106301"/>
          </a:xfrm>
        </p:spPr>
      </p:pic>
    </p:spTree>
    <p:extLst>
      <p:ext uri="{BB962C8B-B14F-4D97-AF65-F5344CB8AC3E}">
        <p14:creationId xmlns:p14="http://schemas.microsoft.com/office/powerpoint/2010/main" val="4110867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Wiring</a:t>
            </a:r>
            <a:br>
              <a:rPr lang="en-US" dirty="0"/>
            </a:br>
            <a:r>
              <a:rPr lang="en-US" sz="2400" dirty="0"/>
              <a:t>Secure and seal wires at pass-through grommet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Attach split-loom over wires.</a:t>
            </a:r>
          </a:p>
          <a:p>
            <a:r>
              <a:rPr lang="en-US" dirty="0"/>
              <a:t>Use the automotive tape to seal around the grommet.</a:t>
            </a:r>
          </a:p>
          <a:p>
            <a:r>
              <a:rPr lang="en-US" dirty="0"/>
              <a:t>Attach a new tie wrap to secure everything.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930400"/>
            <a:ext cx="5349927" cy="3564389"/>
          </a:xfrm>
        </p:spPr>
      </p:pic>
    </p:spTree>
    <p:extLst>
      <p:ext uri="{BB962C8B-B14F-4D97-AF65-F5344CB8AC3E}">
        <p14:creationId xmlns:p14="http://schemas.microsoft.com/office/powerpoint/2010/main" val="952579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Wiring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Routed harness along backside of engine compartment.</a:t>
            </a:r>
          </a:p>
          <a:p>
            <a:r>
              <a:rPr lang="en-US" dirty="0"/>
              <a:t>Battery location is passenger side front.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800225"/>
            <a:ext cx="5159639" cy="3869729"/>
          </a:xfrm>
        </p:spPr>
      </p:pic>
    </p:spTree>
    <p:extLst>
      <p:ext uri="{BB962C8B-B14F-4D97-AF65-F5344CB8AC3E}">
        <p14:creationId xmlns:p14="http://schemas.microsoft.com/office/powerpoint/2010/main" val="3460727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en-US" dirty="0"/>
              <a:t>Battery Wiring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At Battery, wires are removed from loom for attachment.</a:t>
            </a:r>
          </a:p>
          <a:p>
            <a:r>
              <a:rPr lang="en-US" dirty="0"/>
              <a:t>In-line fuses are crimped and secured with heat-shrink tubing.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804286"/>
            <a:ext cx="5154225" cy="3865668"/>
          </a:xfrm>
        </p:spPr>
      </p:pic>
    </p:spTree>
    <p:extLst>
      <p:ext uri="{BB962C8B-B14F-4D97-AF65-F5344CB8AC3E}">
        <p14:creationId xmlns:p14="http://schemas.microsoft.com/office/powerpoint/2010/main" val="763887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7725"/>
          </a:xfrm>
        </p:spPr>
        <p:txBody>
          <a:bodyPr/>
          <a:lstStyle/>
          <a:p>
            <a:r>
              <a:rPr lang="en-US" dirty="0"/>
              <a:t>Battery Wiring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Heat-shrink ring terminals attached.</a:t>
            </a:r>
          </a:p>
          <a:p>
            <a:r>
              <a:rPr lang="en-US" dirty="0"/>
              <a:t>They only came in red!  This is the negative terminal.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800225"/>
            <a:ext cx="5159639" cy="3869729"/>
          </a:xfrm>
        </p:spPr>
      </p:pic>
    </p:spTree>
    <p:extLst>
      <p:ext uri="{BB962C8B-B14F-4D97-AF65-F5344CB8AC3E}">
        <p14:creationId xmlns:p14="http://schemas.microsoft.com/office/powerpoint/2010/main" val="3824315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675"/>
          </a:xfrm>
        </p:spPr>
        <p:txBody>
          <a:bodyPr/>
          <a:lstStyle/>
          <a:p>
            <a:r>
              <a:rPr lang="en-US" dirty="0"/>
              <a:t>Battery Wiring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Completed Battery Wiring.</a:t>
            </a:r>
          </a:p>
          <a:p>
            <a:r>
              <a:rPr lang="en-US" dirty="0"/>
              <a:t>Access to battery for servicing has not been altered with this routing.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795923"/>
            <a:ext cx="5165376" cy="3874031"/>
          </a:xfrm>
        </p:spPr>
      </p:pic>
    </p:spTree>
    <p:extLst>
      <p:ext uri="{BB962C8B-B14F-4D97-AF65-F5344CB8AC3E}">
        <p14:creationId xmlns:p14="http://schemas.microsoft.com/office/powerpoint/2010/main" val="3338910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/>
          <a:lstStyle/>
          <a:p>
            <a:r>
              <a:rPr lang="en-US" dirty="0"/>
              <a:t>Battery Wiring</a:t>
            </a:r>
            <a:br>
              <a:rPr lang="en-US" dirty="0"/>
            </a:br>
            <a:r>
              <a:rPr lang="en-US" sz="2400" dirty="0"/>
              <a:t>Harness Securing </a:t>
            </a:r>
            <a:r>
              <a:rPr lang="en-US" sz="2400"/>
              <a:t>/ Problem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Self-adhesive tie wrap mounts used initially.</a:t>
            </a:r>
          </a:p>
          <a:p>
            <a:r>
              <a:rPr lang="en-US" dirty="0"/>
              <a:t>Held for about a year before detaching during summer heat.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800226"/>
            <a:ext cx="5545312" cy="3694564"/>
          </a:xfrm>
        </p:spPr>
      </p:pic>
    </p:spTree>
    <p:extLst>
      <p:ext uri="{BB962C8B-B14F-4D97-AF65-F5344CB8AC3E}">
        <p14:creationId xmlns:p14="http://schemas.microsoft.com/office/powerpoint/2010/main" val="1710020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/>
          <a:lstStyle/>
          <a:p>
            <a:r>
              <a:rPr lang="en-US" dirty="0"/>
              <a:t>Battery Wiring</a:t>
            </a:r>
            <a:br>
              <a:rPr lang="en-US" dirty="0"/>
            </a:br>
            <a:r>
              <a:rPr lang="en-US" sz="2400" dirty="0"/>
              <a:t>Harness Securing / Solution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Wire harness clips used to secure harness.</a:t>
            </a:r>
          </a:p>
          <a:p>
            <a:r>
              <a:rPr lang="en-US" dirty="0"/>
              <a:t>Requires drilling a small hole to secure the clip.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800756"/>
            <a:ext cx="5544517" cy="3694034"/>
          </a:xfrm>
        </p:spPr>
      </p:pic>
    </p:spTree>
    <p:extLst>
      <p:ext uri="{BB962C8B-B14F-4D97-AF65-F5344CB8AC3E}">
        <p14:creationId xmlns:p14="http://schemas.microsoft.com/office/powerpoint/2010/main" val="2720455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>
            <a:normAutofit/>
          </a:bodyPr>
          <a:lstStyle/>
          <a:p>
            <a:r>
              <a:rPr lang="en-US" dirty="0"/>
              <a:t>Microphone Connection</a:t>
            </a:r>
            <a:br>
              <a:rPr lang="en-US" dirty="0"/>
            </a:br>
            <a:r>
              <a:rPr lang="en-US" sz="2400" dirty="0"/>
              <a:t>RJ45 Coupler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This was the initial idea.  Works fine, but not very clean.</a:t>
            </a:r>
          </a:p>
          <a:p>
            <a:r>
              <a:rPr lang="en-US" dirty="0"/>
              <a:t>Potential for cable to get pinched / damaged over time.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80" y="1695450"/>
            <a:ext cx="3258145" cy="4344194"/>
          </a:xfrm>
        </p:spPr>
      </p:pic>
    </p:spTree>
    <p:extLst>
      <p:ext uri="{BB962C8B-B14F-4D97-AF65-F5344CB8AC3E}">
        <p14:creationId xmlns:p14="http://schemas.microsoft.com/office/powerpoint/2010/main" val="106860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EAB-5D90-4426-BBB4-33CEDB2C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Icom</a:t>
            </a:r>
            <a:r>
              <a:rPr lang="en-US" dirty="0"/>
              <a:t> ID-5100A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1D3368-F037-4B5A-A58A-CFEA031904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13" y="1930401"/>
            <a:ext cx="8033589" cy="3800890"/>
          </a:xfrm>
        </p:spPr>
      </p:pic>
    </p:spTree>
    <p:extLst>
      <p:ext uri="{BB962C8B-B14F-4D97-AF65-F5344CB8AC3E}">
        <p14:creationId xmlns:p14="http://schemas.microsoft.com/office/powerpoint/2010/main" val="4127020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>
            <a:normAutofit/>
          </a:bodyPr>
          <a:lstStyle/>
          <a:p>
            <a:r>
              <a:rPr lang="en-US" dirty="0"/>
              <a:t>Microphone Connection</a:t>
            </a:r>
            <a:br>
              <a:rPr lang="en-US" dirty="0"/>
            </a:br>
            <a:r>
              <a:rPr lang="en-US" sz="2400" dirty="0"/>
              <a:t>RJ45 Panel Mount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Ultimately decided on this panel mount.</a:t>
            </a:r>
          </a:p>
          <a:p>
            <a:r>
              <a:rPr lang="en-US" dirty="0"/>
              <a:t>Cleaner look.</a:t>
            </a:r>
          </a:p>
          <a:p>
            <a:r>
              <a:rPr lang="en-US" dirty="0"/>
              <a:t>More reliable.</a:t>
            </a:r>
          </a:p>
          <a:p>
            <a:r>
              <a:rPr lang="en-US" dirty="0"/>
              <a:t>Does require some fabrication.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30" y="1695450"/>
            <a:ext cx="3258145" cy="4344194"/>
          </a:xfrm>
        </p:spPr>
      </p:pic>
    </p:spTree>
    <p:extLst>
      <p:ext uri="{BB962C8B-B14F-4D97-AF65-F5344CB8AC3E}">
        <p14:creationId xmlns:p14="http://schemas.microsoft.com/office/powerpoint/2010/main" val="2221057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>
            <a:normAutofit/>
          </a:bodyPr>
          <a:lstStyle/>
          <a:p>
            <a:r>
              <a:rPr lang="en-US" dirty="0"/>
              <a:t>Microphone Connection</a:t>
            </a:r>
            <a:br>
              <a:rPr lang="en-US" dirty="0"/>
            </a:br>
            <a:r>
              <a:rPr lang="en-US" sz="2400" dirty="0"/>
              <a:t>RJ45 Panel Mount / Fabrication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Panel removed easily.  Held in place with just a couple of screws.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0" y="1800225"/>
            <a:ext cx="3258145" cy="4344194"/>
          </a:xfrm>
        </p:spPr>
      </p:pic>
    </p:spTree>
    <p:extLst>
      <p:ext uri="{BB962C8B-B14F-4D97-AF65-F5344CB8AC3E}">
        <p14:creationId xmlns:p14="http://schemas.microsoft.com/office/powerpoint/2010/main" val="2448296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>
            <a:normAutofit/>
          </a:bodyPr>
          <a:lstStyle/>
          <a:p>
            <a:r>
              <a:rPr lang="en-US" dirty="0"/>
              <a:t>Microphone Connection</a:t>
            </a:r>
            <a:br>
              <a:rPr lang="en-US" dirty="0"/>
            </a:br>
            <a:r>
              <a:rPr lang="en-US" sz="2400" dirty="0"/>
              <a:t>RJ45 Panel Mount / Fabrication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Mount location selected and covered with masking tape.</a:t>
            </a:r>
          </a:p>
          <a:p>
            <a:r>
              <a:rPr lang="en-US" dirty="0"/>
              <a:t>Panel mount inner profile traced onto tape.</a:t>
            </a:r>
          </a:p>
          <a:p>
            <a:r>
              <a:rPr lang="en-US" dirty="0" err="1"/>
              <a:t>Dremel</a:t>
            </a:r>
            <a:r>
              <a:rPr lang="en-US" dirty="0"/>
              <a:t> tool used to remove material from panel.</a:t>
            </a:r>
          </a:p>
          <a:p>
            <a:r>
              <a:rPr lang="en-US" dirty="0"/>
              <a:t>Mounting holes marked, then drilled.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80" y="1800225"/>
            <a:ext cx="3181945" cy="4242594"/>
          </a:xfrm>
        </p:spPr>
      </p:pic>
    </p:spTree>
    <p:extLst>
      <p:ext uri="{BB962C8B-B14F-4D97-AF65-F5344CB8AC3E}">
        <p14:creationId xmlns:p14="http://schemas.microsoft.com/office/powerpoint/2010/main" val="1261874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14D-9315-4736-832B-B3A1CE2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>
            <a:normAutofit/>
          </a:bodyPr>
          <a:lstStyle/>
          <a:p>
            <a:r>
              <a:rPr lang="en-US" dirty="0"/>
              <a:t>Microphone Connection</a:t>
            </a:r>
            <a:br>
              <a:rPr lang="en-US" dirty="0"/>
            </a:br>
            <a:r>
              <a:rPr lang="en-US" sz="2400" dirty="0"/>
              <a:t>Mic. Hanger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C904-DBFB-4B27-9C9D-DA7FECB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3" y="1800225"/>
            <a:ext cx="2749379" cy="3880773"/>
          </a:xfrm>
        </p:spPr>
        <p:txBody>
          <a:bodyPr/>
          <a:lstStyle/>
          <a:p>
            <a:r>
              <a:rPr lang="en-US" dirty="0"/>
              <a:t>3M ‘Command’ hook used to secure Mic.</a:t>
            </a:r>
          </a:p>
          <a:p>
            <a:r>
              <a:rPr lang="en-US" dirty="0"/>
              <a:t>Said to be ‘damage free’ on removal.  We’ll have to see..</a:t>
            </a:r>
          </a:p>
          <a:p>
            <a:r>
              <a:rPr lang="en-US" dirty="0"/>
              <a:t>No issues so far after &gt; 1yr of use.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56" y="1695450"/>
            <a:ext cx="2896393" cy="4344591"/>
          </a:xfrm>
        </p:spPr>
      </p:pic>
    </p:spTree>
    <p:extLst>
      <p:ext uri="{BB962C8B-B14F-4D97-AF65-F5344CB8AC3E}">
        <p14:creationId xmlns:p14="http://schemas.microsoft.com/office/powerpoint/2010/main" val="382736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EAB-5D90-4426-BBB4-33CEDB2C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 Head Mounting Hardware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1D3368-F037-4B5A-A58A-CFEA031904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13" y="1930401"/>
            <a:ext cx="8033589" cy="3800890"/>
          </a:xfrm>
        </p:spPr>
      </p:pic>
    </p:spTree>
    <p:extLst>
      <p:ext uri="{BB962C8B-B14F-4D97-AF65-F5344CB8AC3E}">
        <p14:creationId xmlns:p14="http://schemas.microsoft.com/office/powerpoint/2010/main" val="186223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6F6-DF9D-4AF0-A2C9-872B67BE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F-150 Dash Mounting Surface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250ABB-F053-4C3B-AD6B-CF004BEB90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5" y="2160590"/>
            <a:ext cx="3875358" cy="388077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28CCF-819B-45AD-8B84-A0DDEA55D6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BuiltRightind.com</a:t>
            </a:r>
          </a:p>
          <a:p>
            <a:r>
              <a:rPr lang="en-US" dirty="0"/>
              <a:t>P/N 104012</a:t>
            </a:r>
          </a:p>
          <a:p>
            <a:r>
              <a:rPr lang="en-US" dirty="0"/>
              <a:t>Custom made for F-150 top tray.</a:t>
            </a:r>
          </a:p>
          <a:p>
            <a:r>
              <a:rPr lang="en-US" dirty="0"/>
              <a:t>Mounting Hardware and instructions included.</a:t>
            </a:r>
          </a:p>
          <a:p>
            <a:r>
              <a:rPr lang="en-US" dirty="0"/>
              <a:t>$45</a:t>
            </a:r>
          </a:p>
        </p:txBody>
      </p:sp>
    </p:spTree>
    <p:extLst>
      <p:ext uri="{BB962C8B-B14F-4D97-AF65-F5344CB8AC3E}">
        <p14:creationId xmlns:p14="http://schemas.microsoft.com/office/powerpoint/2010/main" val="3420278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6F6-DF9D-4AF0-A2C9-872B67BE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F-150 Dash Mounting Surface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28CCF-819B-45AD-8B84-A0DDEA55D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455474" cy="3880773"/>
          </a:xfrm>
        </p:spPr>
        <p:txBody>
          <a:bodyPr/>
          <a:lstStyle/>
          <a:p>
            <a:r>
              <a:rPr lang="en-US" dirty="0"/>
              <a:t>Tray pops out with a few screws and some clips.</a:t>
            </a:r>
          </a:p>
          <a:p>
            <a:r>
              <a:rPr lang="en-US" dirty="0"/>
              <a:t>Remove tray, mark mount holes and drill.</a:t>
            </a:r>
          </a:p>
          <a:p>
            <a:r>
              <a:rPr lang="en-US" dirty="0"/>
              <a:t>Mark tray location for control cable.  Drill hole just large enough to support a rubber grommet for cable pass-through (not shown). </a:t>
            </a:r>
          </a:p>
          <a:p>
            <a:r>
              <a:rPr lang="en-US" dirty="0"/>
              <a:t>Pull control cable through grommet, attach mounting plate, and re-install tray.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1935724"/>
            <a:ext cx="3079725" cy="4106301"/>
          </a:xfrm>
        </p:spPr>
      </p:pic>
    </p:spTree>
    <p:extLst>
      <p:ext uri="{BB962C8B-B14F-4D97-AF65-F5344CB8AC3E}">
        <p14:creationId xmlns:p14="http://schemas.microsoft.com/office/powerpoint/2010/main" val="1134289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A757-1335-42CF-A6C5-2BEEBAEA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Head Unit Mount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95B0E8-D43D-481F-BDB2-9260CF389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68903"/>
            <a:ext cx="4183062" cy="366480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A61A7-C974-49A3-8F32-D2BF11C88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Used to mount the ID-5100 Head Unit to the Dashboard Plate.</a:t>
            </a:r>
          </a:p>
          <a:p>
            <a:r>
              <a:rPr lang="en-US" dirty="0"/>
              <a:t>P/N RAM-B-111U</a:t>
            </a:r>
          </a:p>
          <a:p>
            <a:r>
              <a:rPr lang="en-US" dirty="0"/>
              <a:t>$33.49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4178218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C15B-9AA8-49C3-90B2-EF588982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Cell Phone Mount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DD4E4-C0E2-4EDD-87B4-8B8D2BFEAD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89" y="2160588"/>
            <a:ext cx="2787009" cy="38814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3D513-5EEB-48E6-8AD7-E3B28CDBD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RAM X-Grip with Ball Mount, P/N RAM-HOL-UN7BU / $29.49</a:t>
            </a:r>
          </a:p>
          <a:p>
            <a:r>
              <a:rPr lang="en-US" dirty="0"/>
              <a:t>RAM Double Socket </a:t>
            </a:r>
            <a:r>
              <a:rPr lang="en-US" dirty="0" err="1"/>
              <a:t>Aarm</a:t>
            </a:r>
            <a:r>
              <a:rPr lang="en-US" dirty="0"/>
              <a:t>, P/N RAM-B-201U-C / $18.49</a:t>
            </a:r>
          </a:p>
          <a:p>
            <a:r>
              <a:rPr lang="en-US" dirty="0"/>
              <a:t>RAM Round Plate with Ball, P/N RAM-B-202U / $14.99</a:t>
            </a:r>
          </a:p>
          <a:p>
            <a:endParaRPr lang="en-US" dirty="0"/>
          </a:p>
          <a:p>
            <a:r>
              <a:rPr lang="en-US" dirty="0"/>
              <a:t>$62.97 Total</a:t>
            </a:r>
          </a:p>
        </p:txBody>
      </p:sp>
    </p:spTree>
    <p:extLst>
      <p:ext uri="{BB962C8B-B14F-4D97-AF65-F5344CB8AC3E}">
        <p14:creationId xmlns:p14="http://schemas.microsoft.com/office/powerpoint/2010/main" val="2429177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C15B-9AA8-49C3-90B2-EF588982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3D513-5EEB-48E6-8AD7-E3B28CDBD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322" y="2160919"/>
            <a:ext cx="3620336" cy="3880773"/>
          </a:xfrm>
        </p:spPr>
        <p:txBody>
          <a:bodyPr/>
          <a:lstStyle/>
          <a:p>
            <a:r>
              <a:rPr lang="en-US" dirty="0"/>
              <a:t>Radio and phone are within easy reach.</a:t>
            </a:r>
          </a:p>
          <a:p>
            <a:r>
              <a:rPr lang="en-US" dirty="0"/>
              <a:t>Both mounts are infinitely adjustable and swappable.</a:t>
            </a:r>
          </a:p>
          <a:p>
            <a:r>
              <a:rPr lang="en-US" dirty="0"/>
              <a:t>Once adjusted and secured they stay put.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2160920"/>
            <a:ext cx="5003933" cy="3333870"/>
          </a:xfrm>
        </p:spPr>
      </p:pic>
    </p:spTree>
    <p:extLst>
      <p:ext uri="{BB962C8B-B14F-4D97-AF65-F5344CB8AC3E}">
        <p14:creationId xmlns:p14="http://schemas.microsoft.com/office/powerpoint/2010/main" val="252077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9211-53E7-4A88-ACDF-CB40D2FD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Wiring and Battery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155276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BCA65-5CB9-458A-9F8B-862351186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Checklist:</a:t>
            </a:r>
          </a:p>
          <a:p>
            <a:pPr lvl="1"/>
            <a:r>
              <a:rPr lang="en-US" dirty="0"/>
              <a:t>Dual Band (2m – 440 cm)</a:t>
            </a:r>
          </a:p>
          <a:p>
            <a:pPr lvl="1"/>
            <a:r>
              <a:rPr lang="en-US" dirty="0"/>
              <a:t>NMO Mount</a:t>
            </a:r>
          </a:p>
          <a:p>
            <a:pPr lvl="1"/>
            <a:r>
              <a:rPr lang="en-US" dirty="0"/>
              <a:t>Not too long, not too short</a:t>
            </a:r>
          </a:p>
        </p:txBody>
      </p:sp>
    </p:spTree>
    <p:extLst>
      <p:ext uri="{BB962C8B-B14F-4D97-AF65-F5344CB8AC3E}">
        <p14:creationId xmlns:p14="http://schemas.microsoft.com/office/powerpoint/2010/main" val="3357823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NR73BNMO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$54.95</a:t>
            </a:r>
          </a:p>
          <a:p>
            <a:r>
              <a:rPr lang="en-US" dirty="0"/>
              <a:t>Dual Band / 33.5” long</a:t>
            </a:r>
          </a:p>
          <a:p>
            <a:r>
              <a:rPr lang="en-US" dirty="0"/>
              <a:t>HRO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D98456-A0D8-42D1-8888-E5B62B5E7A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30693354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9211-53E7-4A88-ACDF-CB40D2FD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Antenna Location and Mounting Options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15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 NMO Lip Mount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" y="2160588"/>
            <a:ext cx="3788010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$35.99</a:t>
            </a:r>
          </a:p>
          <a:p>
            <a:r>
              <a:rPr lang="en-US" dirty="0"/>
              <a:t>Comet P/N RS-720NMO</a:t>
            </a:r>
          </a:p>
          <a:p>
            <a:r>
              <a:rPr lang="en-US" dirty="0"/>
              <a:t>Amazon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Used it for awhile.</a:t>
            </a:r>
          </a:p>
          <a:p>
            <a:pPr lvl="1"/>
            <a:r>
              <a:rPr lang="en-US" dirty="0"/>
              <a:t>Ok for travel.</a:t>
            </a:r>
          </a:p>
          <a:p>
            <a:pPr lvl="1"/>
            <a:r>
              <a:rPr lang="en-US" dirty="0"/>
              <a:t>Decided I wanted something more permanent.</a:t>
            </a:r>
          </a:p>
        </p:txBody>
      </p:sp>
    </p:spTree>
    <p:extLst>
      <p:ext uri="{BB962C8B-B14F-4D97-AF65-F5344CB8AC3E}">
        <p14:creationId xmlns:p14="http://schemas.microsoft.com/office/powerpoint/2010/main" val="31109749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Location / Edge Mount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Easy to install.</a:t>
            </a:r>
          </a:p>
          <a:p>
            <a:pPr lvl="1"/>
            <a:r>
              <a:rPr lang="en-US" dirty="0"/>
              <a:t>No drilling / modifications.</a:t>
            </a:r>
          </a:p>
          <a:p>
            <a:pPr lvl="1"/>
            <a:r>
              <a:rPr lang="en-US" dirty="0"/>
              <a:t>Multiple placement options.</a:t>
            </a:r>
          </a:p>
          <a:p>
            <a:pPr lvl="1"/>
            <a:r>
              <a:rPr lang="en-US" dirty="0"/>
              <a:t>Easy to remove.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Potential for RFI due to proximity to engine  (if mounted like image).</a:t>
            </a:r>
          </a:p>
          <a:p>
            <a:pPr lvl="1"/>
            <a:r>
              <a:rPr lang="en-US" dirty="0"/>
              <a:t>Skewed radiation pattern.</a:t>
            </a:r>
          </a:p>
          <a:p>
            <a:pPr lvl="1"/>
            <a:r>
              <a:rPr lang="en-US" dirty="0"/>
              <a:t>Poor grounding.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AFDA9-321A-4DD2-9DF2-A9703A59DF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3495113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Location / Performance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23EF659-0550-4EAE-A6FB-B55803F77D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270543"/>
            <a:ext cx="5418137" cy="4977857"/>
          </a:xfrm>
        </p:spPr>
      </p:pic>
    </p:spTree>
    <p:extLst>
      <p:ext uri="{BB962C8B-B14F-4D97-AF65-F5344CB8AC3E}">
        <p14:creationId xmlns:p14="http://schemas.microsoft.com/office/powerpoint/2010/main" val="191750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Location / Radiation Patterns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B8C41-5D44-4125-A1C1-EA92233F11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" y="1930401"/>
            <a:ext cx="8099953" cy="3893456"/>
          </a:xfrm>
        </p:spPr>
      </p:pic>
    </p:spTree>
    <p:extLst>
      <p:ext uri="{BB962C8B-B14F-4D97-AF65-F5344CB8AC3E}">
        <p14:creationId xmlns:p14="http://schemas.microsoft.com/office/powerpoint/2010/main" val="862998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Installation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439" y="1930400"/>
            <a:ext cx="3419614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Metro Mobile / Burlingame</a:t>
            </a:r>
          </a:p>
          <a:p>
            <a:pPr lvl="1"/>
            <a:r>
              <a:rPr lang="en-US" dirty="0"/>
              <a:t>Expertise </a:t>
            </a:r>
          </a:p>
          <a:p>
            <a:pPr lvl="1"/>
            <a:r>
              <a:rPr lang="en-US" dirty="0"/>
              <a:t>They outfit entire city, and county agencies for mobile communications.</a:t>
            </a:r>
          </a:p>
          <a:p>
            <a:pPr lvl="1"/>
            <a:r>
              <a:rPr lang="en-US" dirty="0"/>
              <a:t>They do small jobs too !</a:t>
            </a:r>
          </a:p>
          <a:p>
            <a:pPr lvl="1"/>
            <a:r>
              <a:rPr lang="en-US" dirty="0"/>
              <a:t>$217 / Time and Material for my job.</a:t>
            </a:r>
          </a:p>
          <a:p>
            <a:pPr lvl="1"/>
            <a:endParaRPr lang="en-US" dirty="0"/>
          </a:p>
          <a:p>
            <a:r>
              <a:rPr lang="en-US" dirty="0"/>
              <a:t>I did not want to attempt myself.</a:t>
            </a:r>
          </a:p>
          <a:p>
            <a:r>
              <a:rPr lang="en-US" dirty="0"/>
              <a:t>No second chance if you drill the hole wrong.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2149624"/>
            <a:ext cx="5512445" cy="3046844"/>
          </a:xfrm>
        </p:spPr>
      </p:pic>
    </p:spTree>
    <p:extLst>
      <p:ext uri="{BB962C8B-B14F-4D97-AF65-F5344CB8AC3E}">
        <p14:creationId xmlns:p14="http://schemas.microsoft.com/office/powerpoint/2010/main" val="14131382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Installation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2020" y="2160589"/>
            <a:ext cx="3151984" cy="3880773"/>
          </a:xfrm>
        </p:spPr>
        <p:txBody>
          <a:bodyPr/>
          <a:lstStyle/>
          <a:p>
            <a:r>
              <a:rPr lang="en-US" dirty="0"/>
              <a:t>Installed at center of rooftop.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4800"/>
            <a:ext cx="4998108" cy="3329989"/>
          </a:xfrm>
        </p:spPr>
      </p:pic>
    </p:spTree>
    <p:extLst>
      <p:ext uri="{BB962C8B-B14F-4D97-AF65-F5344CB8AC3E}">
        <p14:creationId xmlns:p14="http://schemas.microsoft.com/office/powerpoint/2010/main" val="3602548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Installation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658" y="2160589"/>
            <a:ext cx="3252345" cy="38807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0590"/>
            <a:ext cx="5004428" cy="3334200"/>
          </a:xfrm>
        </p:spPr>
      </p:pic>
    </p:spTree>
    <p:extLst>
      <p:ext uri="{BB962C8B-B14F-4D97-AF65-F5344CB8AC3E}">
        <p14:creationId xmlns:p14="http://schemas.microsoft.com/office/powerpoint/2010/main" val="266127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443570"/>
            <a:ext cx="8596668" cy="1320800"/>
          </a:xfrm>
        </p:spPr>
        <p:txBody>
          <a:bodyPr/>
          <a:lstStyle/>
          <a:p>
            <a:r>
              <a:rPr lang="en-US" dirty="0"/>
              <a:t>Wire Gage vs Run Selection Guide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885070"/>
            <a:ext cx="8496390" cy="4359613"/>
          </a:xfrm>
        </p:spPr>
      </p:pic>
      <p:sp>
        <p:nvSpPr>
          <p:cNvPr id="9" name="TextBox 8"/>
          <p:cNvSpPr txBox="1"/>
          <p:nvPr/>
        </p:nvSpPr>
        <p:spPr>
          <a:xfrm>
            <a:off x="9523828" y="2912012"/>
            <a:ext cx="227896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What is the Radio Peak Current Draw?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How Long is the Wire Run?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902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Installation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262" y="2160589"/>
            <a:ext cx="3207741" cy="3880773"/>
          </a:xfrm>
        </p:spPr>
        <p:txBody>
          <a:bodyPr/>
          <a:lstStyle/>
          <a:p>
            <a:r>
              <a:rPr lang="en-US" dirty="0"/>
              <a:t>Antenna screws onto mount (hand tight) and is sealed by rubber grommet.</a:t>
            </a:r>
          </a:p>
          <a:p>
            <a:r>
              <a:rPr lang="en-US" dirty="0"/>
              <a:t>Metal threaded cap was provided for when antenna is removed.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4800"/>
            <a:ext cx="4998108" cy="3329989"/>
          </a:xfrm>
        </p:spPr>
      </p:pic>
    </p:spTree>
    <p:extLst>
      <p:ext uri="{BB962C8B-B14F-4D97-AF65-F5344CB8AC3E}">
        <p14:creationId xmlns:p14="http://schemas.microsoft.com/office/powerpoint/2010/main" val="29835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Installation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262" y="2160589"/>
            <a:ext cx="3207741" cy="3880773"/>
          </a:xfrm>
        </p:spPr>
        <p:txBody>
          <a:bodyPr/>
          <a:lstStyle/>
          <a:p>
            <a:r>
              <a:rPr lang="en-US" dirty="0"/>
              <a:t>Screw on antenna mount cover.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2157370"/>
            <a:ext cx="5009259" cy="3337419"/>
          </a:xfrm>
        </p:spPr>
      </p:pic>
    </p:spTree>
    <p:extLst>
      <p:ext uri="{BB962C8B-B14F-4D97-AF65-F5344CB8AC3E}">
        <p14:creationId xmlns:p14="http://schemas.microsoft.com/office/powerpoint/2010/main" val="966532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Permatex</a:t>
            </a:r>
            <a:r>
              <a:rPr lang="en-US" dirty="0"/>
              <a:t> Dielectric Grease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58" y="2160588"/>
            <a:ext cx="2284872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$4.49</a:t>
            </a:r>
          </a:p>
          <a:p>
            <a:r>
              <a:rPr lang="en-US" dirty="0" err="1"/>
              <a:t>Permatex</a:t>
            </a:r>
            <a:r>
              <a:rPr lang="en-US" dirty="0"/>
              <a:t> P/N 81150</a:t>
            </a:r>
          </a:p>
          <a:p>
            <a:r>
              <a:rPr lang="en-US" dirty="0"/>
              <a:t>Amazon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Used sparingly on NMO mount threads and center pin.</a:t>
            </a:r>
          </a:p>
        </p:txBody>
      </p:sp>
    </p:spTree>
    <p:extLst>
      <p:ext uri="{BB962C8B-B14F-4D97-AF65-F5344CB8AC3E}">
        <p14:creationId xmlns:p14="http://schemas.microsoft.com/office/powerpoint/2010/main" val="2166150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9211-53E7-4A88-ACDF-CB40D2FD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Mobile Speaker Selection and Location</a:t>
            </a:r>
          </a:p>
        </p:txBody>
      </p:sp>
    </p:spTree>
    <p:extLst>
      <p:ext uri="{BB962C8B-B14F-4D97-AF65-F5344CB8AC3E}">
        <p14:creationId xmlns:p14="http://schemas.microsoft.com/office/powerpoint/2010/main" val="36758255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Speaker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16318"/>
            <a:ext cx="4183062" cy="31699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$14.01</a:t>
            </a:r>
          </a:p>
          <a:p>
            <a:r>
              <a:rPr lang="en-US" dirty="0" err="1"/>
              <a:t>RoadPro</a:t>
            </a:r>
            <a:r>
              <a:rPr lang="en-US" dirty="0"/>
              <a:t> Model RPSP-15</a:t>
            </a:r>
          </a:p>
          <a:p>
            <a:r>
              <a:rPr lang="en-US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2146463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Speaker / Location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D211B4-E079-4DD8-8141-5ACC76B2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262" y="2160589"/>
            <a:ext cx="3207741" cy="3880773"/>
          </a:xfrm>
        </p:spPr>
        <p:txBody>
          <a:bodyPr/>
          <a:lstStyle/>
          <a:p>
            <a:r>
              <a:rPr lang="en-US" dirty="0"/>
              <a:t>Secured below rear passenger seats with Velcro straps.</a:t>
            </a:r>
          </a:p>
          <a:p>
            <a:r>
              <a:rPr lang="en-US" dirty="0"/>
              <a:t>Out of sight when seats folded down.</a:t>
            </a:r>
          </a:p>
          <a:p>
            <a:r>
              <a:rPr lang="en-US" dirty="0"/>
              <a:t>Wired to a 3.5mm connector that plugs into back of radio.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1712700"/>
            <a:ext cx="3246994" cy="4329326"/>
          </a:xfrm>
        </p:spPr>
      </p:pic>
    </p:spTree>
    <p:extLst>
      <p:ext uri="{BB962C8B-B14F-4D97-AF65-F5344CB8AC3E}">
        <p14:creationId xmlns:p14="http://schemas.microsoft.com/office/powerpoint/2010/main" val="648293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A634-3E6F-41FA-9FBE-DCC50DDA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DD9B-9F3C-4C70-836A-54C52381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317" y="1930400"/>
            <a:ext cx="7508702" cy="4110962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Do as much research up front.  You may find a solution you hadn’t though of.</a:t>
            </a:r>
          </a:p>
          <a:p>
            <a:pPr lvl="1"/>
            <a:r>
              <a:rPr lang="en-US" sz="1800" dirty="0"/>
              <a:t>Plan how you are going to do it before you start.</a:t>
            </a:r>
          </a:p>
          <a:p>
            <a:pPr lvl="1"/>
            <a:r>
              <a:rPr lang="en-US" sz="1800" dirty="0"/>
              <a:t>Overall happy with the installation so far</a:t>
            </a:r>
          </a:p>
          <a:p>
            <a:pPr lvl="1"/>
            <a:r>
              <a:rPr lang="en-US" sz="1800" dirty="0"/>
              <a:t>Could have done better research on mobile speakers</a:t>
            </a:r>
          </a:p>
          <a:p>
            <a:pPr lvl="1"/>
            <a:r>
              <a:rPr lang="en-US" sz="1800" dirty="0"/>
              <a:t>Need to bolt the speaker to the rear compartment trim</a:t>
            </a:r>
          </a:p>
          <a:p>
            <a:pPr lvl="1"/>
            <a:r>
              <a:rPr lang="en-US" sz="1800" dirty="0"/>
              <a:t>Need to design an enclosure for the radio and secure it better</a:t>
            </a:r>
          </a:p>
          <a:p>
            <a:pPr lvl="1"/>
            <a:r>
              <a:rPr lang="en-US" sz="1800" dirty="0"/>
              <a:t>Need to locate a proper grounding point for the radio body</a:t>
            </a:r>
          </a:p>
          <a:p>
            <a:pPr lvl="1"/>
            <a:r>
              <a:rPr lang="en-US" sz="1800" dirty="0"/>
              <a:t>Need to add a </a:t>
            </a:r>
            <a:r>
              <a:rPr lang="en-US" sz="1800" dirty="0" err="1"/>
              <a:t>powerpole</a:t>
            </a:r>
            <a:r>
              <a:rPr lang="en-US" sz="1800" dirty="0"/>
              <a:t> distribution block for accessories</a:t>
            </a:r>
          </a:p>
        </p:txBody>
      </p:sp>
    </p:spTree>
    <p:extLst>
      <p:ext uri="{BB962C8B-B14F-4D97-AF65-F5344CB8AC3E}">
        <p14:creationId xmlns:p14="http://schemas.microsoft.com/office/powerpoint/2010/main" val="24100931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A634-3E6F-41FA-9FBE-DCC50DDA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C72E40-46EF-4066-9E8F-7731ED1BA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23" y="2160588"/>
            <a:ext cx="3974591" cy="3881437"/>
          </a:xfrm>
        </p:spPr>
      </p:pic>
    </p:spTree>
    <p:extLst>
      <p:ext uri="{BB962C8B-B14F-4D97-AF65-F5344CB8AC3E}">
        <p14:creationId xmlns:p14="http://schemas.microsoft.com/office/powerpoint/2010/main" val="26458463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A634-3E6F-41FA-9FBE-DCC50DDA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DD9B-9F3C-4C70-836A-54C523813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 Size Selection Guide</a:t>
            </a:r>
          </a:p>
          <a:p>
            <a:pPr lvl="1"/>
            <a:r>
              <a:rPr lang="en-US" dirty="0">
                <a:hlinkClick r:id="rId2"/>
              </a:rPr>
              <a:t>https://www.everythinghamradio.com/2016/09/eth037-we-have-the-power/</a:t>
            </a:r>
            <a:endParaRPr lang="en-US" dirty="0"/>
          </a:p>
          <a:p>
            <a:r>
              <a:rPr lang="en-US" dirty="0"/>
              <a:t>Mobile Antenna Placement</a:t>
            </a:r>
          </a:p>
          <a:p>
            <a:pPr lvl="1"/>
            <a:r>
              <a:rPr lang="en-US" dirty="0">
                <a:hlinkClick r:id="rId3"/>
              </a:rPr>
              <a:t>https://kv5r.com/ham-radio/mobile-antenna-placement/</a:t>
            </a:r>
            <a:endParaRPr lang="en-US" dirty="0"/>
          </a:p>
          <a:p>
            <a:r>
              <a:rPr lang="en-US" dirty="0"/>
              <a:t>Wiring and Grounding</a:t>
            </a:r>
          </a:p>
          <a:p>
            <a:pPr lvl="1"/>
            <a:r>
              <a:rPr lang="en-US">
                <a:hlinkClick r:id="rId4"/>
              </a:rPr>
              <a:t>http://www.k0bg.com/wiring.html</a:t>
            </a:r>
            <a:endParaRPr lang="en-US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3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4EA-B246-4C0D-AE7D-B10CC74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Connection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2582EB-F2FF-47CD-A589-D637F8472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28101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9211-53E7-4A88-ACDF-CB40D2FD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Connectors, Cabling, Hardware, and Tools</a:t>
            </a:r>
          </a:p>
        </p:txBody>
      </p:sp>
    </p:spTree>
    <p:extLst>
      <p:ext uri="{BB962C8B-B14F-4D97-AF65-F5344CB8AC3E}">
        <p14:creationId xmlns:p14="http://schemas.microsoft.com/office/powerpoint/2010/main" val="400390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Wiring Hardware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Crimp Connectors</a:t>
            </a:r>
          </a:p>
          <a:p>
            <a:r>
              <a:rPr lang="en-US" dirty="0"/>
              <a:t>Heat Shrink Tubing</a:t>
            </a:r>
          </a:p>
          <a:p>
            <a:r>
              <a:rPr lang="en-US" dirty="0"/>
              <a:t>Ring Terminals</a:t>
            </a:r>
          </a:p>
          <a:p>
            <a:r>
              <a:rPr lang="en-US" dirty="0"/>
              <a:t>In-line Fusing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FBEC9E-6839-4099-B0A8-1D07FFE6CB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</p:spTree>
    <p:extLst>
      <p:ext uri="{BB962C8B-B14F-4D97-AF65-F5344CB8AC3E}">
        <p14:creationId xmlns:p14="http://schemas.microsoft.com/office/powerpoint/2010/main" val="8067104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938</TotalTime>
  <Words>2552</Words>
  <Application>Microsoft Office PowerPoint</Application>
  <PresentationFormat>Widescreen</PresentationFormat>
  <Paragraphs>439</Paragraphs>
  <Slides>68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Amazon Ember</vt:lpstr>
      <vt:lpstr>Arial</vt:lpstr>
      <vt:lpstr>Calibri</vt:lpstr>
      <vt:lpstr>Trebuchet MS</vt:lpstr>
      <vt:lpstr>Wingdings 3</vt:lpstr>
      <vt:lpstr>Facet</vt:lpstr>
      <vt:lpstr>Mobile HAM Radio Install</vt:lpstr>
      <vt:lpstr>Agenda</vt:lpstr>
      <vt:lpstr>Radio Selection</vt:lpstr>
      <vt:lpstr>Icom ID-5100A</vt:lpstr>
      <vt:lpstr>Wiring and Battery Considerations</vt:lpstr>
      <vt:lpstr>Wire Gage vs Run Selection Guide</vt:lpstr>
      <vt:lpstr>Battery Connection</vt:lpstr>
      <vt:lpstr>Connectors, Cabling, Hardware, and Tools</vt:lpstr>
      <vt:lpstr>Wiring Hardware</vt:lpstr>
      <vt:lpstr>10 Gauge Red and Black Primary Wire</vt:lpstr>
      <vt:lpstr>3/8” Split Loom</vt:lpstr>
      <vt:lpstr>Wire Harness Routing Clips</vt:lpstr>
      <vt:lpstr>Engine Compartment Wiring Tape</vt:lpstr>
      <vt:lpstr>Panel Trim Removal Tools</vt:lpstr>
      <vt:lpstr>Powerpole Crimp Tool</vt:lpstr>
      <vt:lpstr>Powerpole Connectors</vt:lpstr>
      <vt:lpstr>Powerpole Covers</vt:lpstr>
      <vt:lpstr>3M Adhesive Back Hooks</vt:lpstr>
      <vt:lpstr>Extending Cabling from Radio to Control Head and Microphone</vt:lpstr>
      <vt:lpstr>Icom Microphone Extention Cable</vt:lpstr>
      <vt:lpstr>20 ft. Ethernet Cable</vt:lpstr>
      <vt:lpstr>RJ45 Couplers</vt:lpstr>
      <vt:lpstr>RJ45 CAT5e Panel Mount</vt:lpstr>
      <vt:lpstr>Icom Front Panel Extension Cable</vt:lpstr>
      <vt:lpstr>25ft. RJ12 Cable</vt:lpstr>
      <vt:lpstr>Installation Process </vt:lpstr>
      <vt:lpstr>Start Run from Radio Location</vt:lpstr>
      <vt:lpstr>Run Wiring under Floor Panels</vt:lpstr>
      <vt:lpstr>Run Wiring under Floor Panels</vt:lpstr>
      <vt:lpstr>Battery Wiring Run power wires to engine compartment </vt:lpstr>
      <vt:lpstr>Battery Wiring Pull wires from engine side to battery location </vt:lpstr>
      <vt:lpstr>Battery Wiring Secure and seal wires at pass-through grommet </vt:lpstr>
      <vt:lpstr>Battery Wiring</vt:lpstr>
      <vt:lpstr>Battery Wiring</vt:lpstr>
      <vt:lpstr>Battery Wiring</vt:lpstr>
      <vt:lpstr>Battery Wiring</vt:lpstr>
      <vt:lpstr>Battery Wiring Harness Securing / Problem</vt:lpstr>
      <vt:lpstr>Battery Wiring Harness Securing / Solution</vt:lpstr>
      <vt:lpstr>Microphone Connection RJ45 Coupler</vt:lpstr>
      <vt:lpstr>Microphone Connection RJ45 Panel Mount</vt:lpstr>
      <vt:lpstr>Microphone Connection RJ45 Panel Mount / Fabrication</vt:lpstr>
      <vt:lpstr>Microphone Connection RJ45 Panel Mount / Fabrication</vt:lpstr>
      <vt:lpstr>Microphone Connection Mic. Hanger</vt:lpstr>
      <vt:lpstr>Radio Head Mounting Hardware</vt:lpstr>
      <vt:lpstr>F-150 Dash Mounting Surface</vt:lpstr>
      <vt:lpstr>F-150 Dash Mounting Surface</vt:lpstr>
      <vt:lpstr>RAM Head Unit Mount</vt:lpstr>
      <vt:lpstr>RAM Cell Phone Mount</vt:lpstr>
      <vt:lpstr>RAM Mounts</vt:lpstr>
      <vt:lpstr>Antenna Selection</vt:lpstr>
      <vt:lpstr>Diamond NR73BNMO</vt:lpstr>
      <vt:lpstr>Antenna Location and Mounting Options </vt:lpstr>
      <vt:lpstr>Comet NMO Lip Mount</vt:lpstr>
      <vt:lpstr>Antenna Location / Edge Mount</vt:lpstr>
      <vt:lpstr>Antenna Location / Performance</vt:lpstr>
      <vt:lpstr>Antenna Location / Radiation Patterns </vt:lpstr>
      <vt:lpstr>Antenna Installation</vt:lpstr>
      <vt:lpstr>Antenna Installation</vt:lpstr>
      <vt:lpstr>Antenna Installation</vt:lpstr>
      <vt:lpstr>Antenna Installation</vt:lpstr>
      <vt:lpstr>Antenna Installation</vt:lpstr>
      <vt:lpstr>Permatex Dielectric Grease</vt:lpstr>
      <vt:lpstr>Mobile Speaker Selection and Location</vt:lpstr>
      <vt:lpstr>Mobile Speaker</vt:lpstr>
      <vt:lpstr>Mobile Speaker / Location</vt:lpstr>
      <vt:lpstr>Final Thoughts</vt:lpstr>
      <vt:lpstr>Questions?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HAM Radio Install</dc:title>
  <dc:creator>Brian O'Neill</dc:creator>
  <cp:lastModifiedBy>Brian O'Neill</cp:lastModifiedBy>
  <cp:revision>111</cp:revision>
  <dcterms:created xsi:type="dcterms:W3CDTF">2021-04-04T06:04:15Z</dcterms:created>
  <dcterms:modified xsi:type="dcterms:W3CDTF">2021-04-16T01:52:19Z</dcterms:modified>
</cp:coreProperties>
</file>